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73" r:id="rId2"/>
    <p:sldId id="275" r:id="rId3"/>
    <p:sldId id="304" r:id="rId4"/>
    <p:sldId id="279" r:id="rId5"/>
    <p:sldId id="307" r:id="rId6"/>
    <p:sldId id="306" r:id="rId7"/>
    <p:sldId id="305" r:id="rId8"/>
    <p:sldId id="270" r:id="rId9"/>
    <p:sldId id="308" r:id="rId10"/>
    <p:sldId id="310" r:id="rId11"/>
    <p:sldId id="312" r:id="rId12"/>
    <p:sldId id="351" r:id="rId13"/>
    <p:sldId id="345" r:id="rId14"/>
    <p:sldId id="353" r:id="rId15"/>
    <p:sldId id="354" r:id="rId16"/>
    <p:sldId id="352" r:id="rId17"/>
    <p:sldId id="346" r:id="rId18"/>
    <p:sldId id="348" r:id="rId19"/>
    <p:sldId id="347" r:id="rId20"/>
    <p:sldId id="340" r:id="rId21"/>
    <p:sldId id="343" r:id="rId22"/>
    <p:sldId id="350" r:id="rId23"/>
    <p:sldId id="344" r:id="rId24"/>
    <p:sldId id="319" r:id="rId25"/>
    <p:sldId id="315" r:id="rId26"/>
    <p:sldId id="316" r:id="rId27"/>
    <p:sldId id="317" r:id="rId28"/>
    <p:sldId id="331" r:id="rId29"/>
    <p:sldId id="349" r:id="rId30"/>
    <p:sldId id="298" r:id="rId31"/>
    <p:sldId id="300" r:id="rId32"/>
    <p:sldId id="333" r:id="rId33"/>
    <p:sldId id="292" r:id="rId34"/>
    <p:sldId id="291" r:id="rId35"/>
    <p:sldId id="293" r:id="rId36"/>
    <p:sldId id="276" r:id="rId37"/>
  </p:sldIdLst>
  <p:sldSz cx="12192000" cy="6858000"/>
  <p:notesSz cx="6858000" cy="9144000"/>
  <p:embeddedFontLst>
    <p:embeddedFont>
      <p:font typeface="나눔고딕" panose="020D0604000000000000" pitchFamily="50" charset="-127"/>
      <p:regular r:id="rId39"/>
    </p:embeddedFont>
    <p:embeddedFont>
      <p:font typeface="맑은 고딕 Semilight" panose="020B0502040204020203" pitchFamily="50" charset="-127"/>
      <p:regular r:id="rId40"/>
    </p:embeddedFont>
    <p:embeddedFont>
      <p:font typeface="나눔바른고딕 UltraLight" panose="020B0603020101020101" pitchFamily="50" charset="-127"/>
      <p:regular r:id="rId41"/>
    </p:embeddedFont>
    <p:embeddedFont>
      <p:font typeface="나눔바른고딕 Light" panose="020B0603020101020101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나눔스퀘어 Bold" panose="020B0600000101010101" pitchFamily="50" charset="-127"/>
      <p:bold r:id="rId45"/>
    </p:embeddedFont>
    <p:embeddedFont>
      <p:font typeface="Microsoft JhengHei UI Light" panose="020B0304030504040204" pitchFamily="34" charset="-120"/>
      <p:regular r:id="rId46"/>
    </p:embeddedFont>
    <p:embeddedFont>
      <p:font typeface="HY나무L" panose="02030600000101010101" pitchFamily="18" charset="-127"/>
      <p:regular r:id="rId47"/>
    </p:embeddedFont>
    <p:embeddedFont>
      <p:font typeface="나눔스퀘어" panose="020B0600000101010101" pitchFamily="50" charset="-127"/>
      <p:regular r:id="rId48"/>
    </p:embeddedFont>
    <p:embeddedFont>
      <p:font typeface="나눔스퀘어 ExtraBold" panose="020B0600000101010101" pitchFamily="50" charset="-127"/>
      <p:bold r:id="rId49"/>
    </p:embeddedFont>
    <p:embeddedFont>
      <p:font typeface="08서울남산체 L" panose="02020603020101020101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ECF3FA"/>
    <a:srgbClr val="DEEBF7"/>
    <a:srgbClr val="2FA1D6"/>
    <a:srgbClr val="FAF7F3"/>
    <a:srgbClr val="C8EA20"/>
    <a:srgbClr val="C2EA01"/>
    <a:srgbClr val="BDE700"/>
    <a:srgbClr val="64DD5E"/>
    <a:srgbClr val="4CD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 autoAdjust="0"/>
    <p:restoredTop sz="91475" autoAdjust="0"/>
  </p:normalViewPr>
  <p:slideViewPr>
    <p:cSldViewPr snapToGrid="0">
      <p:cViewPr varScale="1">
        <p:scale>
          <a:sx n="106" d="100"/>
          <a:sy n="106" d="100"/>
        </p:scale>
        <p:origin x="2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69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2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8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5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1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6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시속 </a:t>
            </a:r>
            <a:r>
              <a:rPr lang="en-US" altLang="ko-KR" smtClean="0"/>
              <a:t>7.2km/h</a:t>
            </a:r>
          </a:p>
          <a:p>
            <a:r>
              <a:rPr lang="ko-KR" altLang="en-US" smtClean="0"/>
              <a:t>완충전시 </a:t>
            </a:r>
            <a:r>
              <a:rPr lang="en-US" altLang="ko-KR" smtClean="0"/>
              <a:t>20km </a:t>
            </a:r>
            <a:r>
              <a:rPr lang="ko-KR" altLang="en-US" smtClean="0"/>
              <a:t>주행</a:t>
            </a:r>
            <a:endParaRPr lang="en-US" altLang="ko-KR" smtClean="0"/>
          </a:p>
          <a:p>
            <a:r>
              <a:rPr lang="ko-KR" altLang="en-US" smtClean="0"/>
              <a:t>전자기기 충전 가능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6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속도 </a:t>
            </a:r>
            <a:r>
              <a:rPr lang="en-US" altLang="ko-KR" smtClean="0"/>
              <a:t>10km/h</a:t>
            </a:r>
          </a:p>
          <a:p>
            <a:r>
              <a:rPr lang="ko-KR" altLang="en-US" smtClean="0"/>
              <a:t>가격 </a:t>
            </a:r>
            <a:r>
              <a:rPr lang="en-US" altLang="ko-KR" smtClean="0"/>
              <a:t>40</a:t>
            </a:r>
            <a:r>
              <a:rPr lang="ko-KR" altLang="en-US" smtClean="0"/>
              <a:t>만원</a:t>
            </a:r>
            <a:r>
              <a:rPr lang="en-US" altLang="ko-KR" smtClean="0"/>
              <a:t>~65</a:t>
            </a:r>
            <a:r>
              <a:rPr lang="ko-KR" altLang="en-US" smtClean="0"/>
              <a:t>만원</a:t>
            </a:r>
            <a:endParaRPr lang="en-US" altLang="ko-KR" smtClean="0"/>
          </a:p>
          <a:p>
            <a:r>
              <a:rPr lang="ko-KR" altLang="en-US" smtClean="0"/>
              <a:t>완충전시 </a:t>
            </a:r>
            <a:r>
              <a:rPr lang="en-US" altLang="ko-KR" smtClean="0"/>
              <a:t>4</a:t>
            </a:r>
            <a:r>
              <a:rPr lang="ko-KR" altLang="en-US" smtClean="0"/>
              <a:t>시간</a:t>
            </a:r>
            <a:endParaRPr lang="en-US" altLang="ko-KR" smtClean="0"/>
          </a:p>
          <a:p>
            <a:r>
              <a:rPr lang="ko-KR" altLang="en-US" smtClean="0"/>
              <a:t>전자기기 충전 가능</a:t>
            </a:r>
            <a:endParaRPr lang="en-US" altLang="ko-KR" smtClean="0"/>
          </a:p>
          <a:p>
            <a:r>
              <a:rPr lang="ko-KR" altLang="en-US" smtClean="0"/>
              <a:t>앱을 통한 도난 방지</a:t>
            </a:r>
            <a:r>
              <a:rPr lang="ko-KR" altLang="en-US" baseline="0" smtClean="0"/>
              <a:t> 시스템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스마트 폰과 캐리어가 </a:t>
            </a:r>
            <a:r>
              <a:rPr lang="en-US" altLang="ko-KR" baseline="0" smtClean="0"/>
              <a:t>5m </a:t>
            </a:r>
            <a:r>
              <a:rPr lang="ko-KR" altLang="en-US" baseline="0" smtClean="0"/>
              <a:t>멀어지면 폰이나 캐리어에 진동울림</a:t>
            </a:r>
            <a:endParaRPr lang="en-US" altLang="ko-KR" baseline="0" smtClean="0"/>
          </a:p>
          <a:p>
            <a:r>
              <a:rPr lang="ko-KR" altLang="en-US" smtClean="0"/>
              <a:t>음성을 통한 주행</a:t>
            </a:r>
            <a:r>
              <a:rPr lang="en-US" altLang="ko-KR" smtClean="0"/>
              <a:t>: </a:t>
            </a:r>
            <a:r>
              <a:rPr lang="ko-KR" altLang="en-US" smtClean="0"/>
              <a:t>이름을 지정하고 따라와 멈춰같은 말을 이해함</a:t>
            </a:r>
            <a:endParaRPr lang="en-US" altLang="ko-KR" smtClean="0"/>
          </a:p>
          <a:p>
            <a:r>
              <a:rPr lang="ko-KR" altLang="en-US" smtClean="0"/>
              <a:t>출발과 도착점까지의 경로를 지정하여 자율 주행하는 기능은 개발중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6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사람 </a:t>
            </a:r>
            <a:r>
              <a:rPr lang="en-US" altLang="ko-KR" smtClean="0"/>
              <a:t>117kg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까지 수용 가능 </a:t>
            </a:r>
            <a:endParaRPr lang="en-US" altLang="ko-KR" baseline="0" smtClean="0"/>
          </a:p>
          <a:p>
            <a:r>
              <a:rPr lang="ko-KR" altLang="en-US" baseline="0" smtClean="0"/>
              <a:t>캐리어 무게는 </a:t>
            </a:r>
            <a:r>
              <a:rPr lang="en-US" altLang="ko-KR" baseline="0" smtClean="0"/>
              <a:t>9kg</a:t>
            </a:r>
          </a:p>
          <a:p>
            <a:r>
              <a:rPr lang="ko-KR" altLang="en-US" baseline="0" smtClean="0"/>
              <a:t>가격 약 </a:t>
            </a:r>
            <a:r>
              <a:rPr lang="en-US" altLang="ko-KR" baseline="0" smtClean="0"/>
              <a:t>160</a:t>
            </a:r>
            <a:r>
              <a:rPr lang="ko-KR" altLang="en-US" baseline="0" smtClean="0"/>
              <a:t>만원 </a:t>
            </a:r>
            <a:endParaRPr lang="en-US" altLang="ko-KR" baseline="0" smtClean="0"/>
          </a:p>
          <a:p>
            <a:r>
              <a:rPr lang="ko-KR" altLang="en-US" baseline="0" smtClean="0"/>
              <a:t>완충상태에서 </a:t>
            </a:r>
            <a:r>
              <a:rPr lang="en-US" altLang="ko-KR" baseline="0" smtClean="0"/>
              <a:t>12km </a:t>
            </a:r>
            <a:r>
              <a:rPr lang="ko-KR" altLang="en-US" baseline="0" smtClean="0"/>
              <a:t>주행가능</a:t>
            </a:r>
            <a:endParaRPr lang="en-US" altLang="ko-KR" baseline="0" smtClean="0"/>
          </a:p>
          <a:p>
            <a:r>
              <a:rPr lang="ko-KR" altLang="en-US" baseline="0" smtClean="0"/>
              <a:t>전자기기 충전 가능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3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4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78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3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636-C4D9-40E8-AA3E-C0FAEF1980F1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35DA-C216-44C9-9AB4-02EAED51D466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8B6E-71B7-4093-ACB6-0F23917A4DA2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B418-15E0-4182-A8DF-6FFDE1127C3D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92E-BE01-4973-92F7-023AFEDB2F4B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648D-573B-4B77-A7B7-B14619A051CC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1B6A-7A1E-4BFD-9727-A0E3C47656AE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0A9-200B-4687-AAE0-BE49DB56F9D0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2FA5-223C-4872-B3FA-7A8688217F51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9DB6-D05E-405E-ACEC-058AE6B01C55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4EC6-E44B-4B0A-B5F9-D50529E369B4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E4DD-BE02-4069-ACE4-9F0E6C2C2DDF}" type="datetime1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4628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05" y="2037996"/>
            <a:ext cx="3939072" cy="2840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2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95" y="267011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27316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3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43" y="2389640"/>
            <a:ext cx="3298857" cy="212541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0534" y="430453"/>
            <a:ext cx="4990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2(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수동주행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5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95" y="2653149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19" name="이등변 삼각형 18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9051572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4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8" y="938472"/>
            <a:ext cx="10710863" cy="5417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4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 flipH="1">
            <a:off x="4198777" y="1686477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957819" y="3812989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229188" y="3818965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 rot="21007650">
            <a:off x="2469350" y="1558480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7417" y="958876"/>
            <a:ext cx="3336328" cy="3336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자유형 61"/>
          <p:cNvSpPr/>
          <p:nvPr/>
        </p:nvSpPr>
        <p:spPr>
          <a:xfrm rot="792149">
            <a:off x="2600949" y="1857398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5097532" y="2429792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955868" y="1899933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6373699" y="2197054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863600" y="1755256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6200000">
            <a:off x="5272899" y="3039581"/>
            <a:ext cx="3393043" cy="1191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6995071">
            <a:off x="3451173" y="4342644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07650">
            <a:off x="4504444" y="5177428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6373699" y="2196326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955868" y="1899933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955868" y="4126051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5104574" y="4337471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28817" y="6027196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센서 배치 구성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049520" y="3378202"/>
            <a:ext cx="1287022" cy="0"/>
          </a:xfrm>
          <a:prstGeom prst="straightConnector1">
            <a:avLst/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6049520" y="4921201"/>
            <a:ext cx="1287022" cy="0"/>
          </a:xfrm>
          <a:prstGeom prst="straightConnector1">
            <a:avLst/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58" y="4736539"/>
            <a:ext cx="1187469" cy="9240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60721" y="3147369"/>
            <a:ext cx="370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캐리어를 담는 곳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11133" y="2027389"/>
            <a:ext cx="465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  <a:endParaRPr lang="en-US" altLang="ko-KR" sz="240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011133" y="4352543"/>
            <a:ext cx="465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endParaRPr lang="en-US" altLang="ko-KR" sz="240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660721" y="4625338"/>
            <a:ext cx="370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각종 센서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8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2250356" y="4022876"/>
            <a:ext cx="429016" cy="35731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4271565" y="4635603"/>
            <a:ext cx="595435" cy="4959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3276657" y="5111090"/>
            <a:ext cx="354155" cy="2949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2051771" y="4820061"/>
            <a:ext cx="354155" cy="29496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6350000" y="1368911"/>
            <a:ext cx="5275079" cy="2628171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707234" y="2854591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비콘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센서 배치 구성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47290" y="2170157"/>
            <a:ext cx="4114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판단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717346" y="1755696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58737" y="3239532"/>
            <a:ext cx="4215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&gt;비콘의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방향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결정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26482" y="1164514"/>
            <a:ext cx="1398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2245" y="735655"/>
            <a:ext cx="206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초음파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총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6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>
              <a:ln w="1270"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 flipH="1">
            <a:off x="2754416" y="1686474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flipV="1">
            <a:off x="1513458" y="3812986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784827" y="3818962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자유형 148"/>
          <p:cNvSpPr/>
          <p:nvPr/>
        </p:nvSpPr>
        <p:spPr>
          <a:xfrm rot="21007650">
            <a:off x="1024989" y="1558477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자유형 149"/>
          <p:cNvSpPr/>
          <p:nvPr/>
        </p:nvSpPr>
        <p:spPr>
          <a:xfrm rot="792149">
            <a:off x="1156588" y="1857395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1" name="직선 연결선 150"/>
          <p:cNvCxnSpPr/>
          <p:nvPr/>
        </p:nvCxnSpPr>
        <p:spPr>
          <a:xfrm flipH="1">
            <a:off x="3653171" y="2429789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 flipH="1">
            <a:off x="1511507" y="1899930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 flipH="1">
            <a:off x="4929338" y="2197051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419239" y="1755253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 rot="16200000">
            <a:off x="3828538" y="3039578"/>
            <a:ext cx="3393043" cy="1191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 rot="16995071">
            <a:off x="2006812" y="4342641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연결선 157"/>
          <p:cNvCxnSpPr/>
          <p:nvPr/>
        </p:nvCxnSpPr>
        <p:spPr>
          <a:xfrm>
            <a:off x="4929338" y="2196323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1511507" y="1899930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1511507" y="4126048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 flipV="1">
            <a:off x="3660213" y="4337468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1893441" y="4367189"/>
            <a:ext cx="649177" cy="540682"/>
          </a:xfrm>
          <a:prstGeom prst="rect">
            <a:avLst/>
          </a:prstGeom>
        </p:spPr>
      </p:pic>
      <p:sp>
        <p:nvSpPr>
          <p:cNvPr id="157" name="직사각형 156"/>
          <p:cNvSpPr/>
          <p:nvPr/>
        </p:nvSpPr>
        <p:spPr>
          <a:xfrm rot="21007650">
            <a:off x="3456916" y="5177425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6295592" y="4637530"/>
            <a:ext cx="5275079" cy="1400819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81629" y="5091831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로 실시간으로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하여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센서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 직접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주행함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084456" y="5785577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626482" y="4422020"/>
            <a:ext cx="1527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수동주행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2698679" y="4584384"/>
            <a:ext cx="649177" cy="54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 descr="hm-10 png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25638" r="22611" b="22535"/>
          <a:stretch/>
        </p:blipFill>
        <p:spPr bwMode="auto">
          <a:xfrm rot="19125559">
            <a:off x="2782015" y="3990395"/>
            <a:ext cx="969571" cy="72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m-10 png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25638" r="22611" b="22535"/>
          <a:stretch/>
        </p:blipFill>
        <p:spPr bwMode="auto">
          <a:xfrm rot="19125559">
            <a:off x="3678270" y="4277276"/>
            <a:ext cx="969571" cy="72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연결선 36"/>
          <p:cNvCxnSpPr/>
          <p:nvPr/>
        </p:nvCxnSpPr>
        <p:spPr>
          <a:xfrm flipH="1">
            <a:off x="2754416" y="1686474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1513458" y="3812986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784827" y="3818962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 rot="21007650">
            <a:off x="1024989" y="1558477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792149">
            <a:off x="1138442" y="1865910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3653171" y="2429789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511507" y="1899930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929338" y="2197051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19239" y="1755253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6200000">
            <a:off x="3828538" y="3039578"/>
            <a:ext cx="3393043" cy="1191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6995071">
            <a:off x="2006812" y="4342641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07650">
            <a:off x="3456916" y="5177425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4929338" y="2196323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511507" y="1899930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511507" y="4126048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3660213" y="4337468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84456" y="5785577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295592" y="4637530"/>
            <a:ext cx="5275079" cy="1400819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6350000" y="1368911"/>
            <a:ext cx="5275079" cy="2628171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707234" y="2854591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비콘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센서 배치 구성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47290" y="2170157"/>
            <a:ext cx="4114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판단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717346" y="1755696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81629" y="5091831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로 실시간으로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하여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센서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 직접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주행함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58737" y="3239532"/>
            <a:ext cx="4215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&gt;비콘의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방향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결정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26482" y="1164514"/>
            <a:ext cx="1398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626482" y="4422020"/>
            <a:ext cx="1527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수동주행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245" y="735655"/>
            <a:ext cx="193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비콘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총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>
              <a:ln w="1270"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4" name="Picture 6" descr="hm-10 png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25638" r="22611" b="22535"/>
          <a:stretch/>
        </p:blipFill>
        <p:spPr bwMode="auto">
          <a:xfrm rot="19125559">
            <a:off x="2064805" y="4379253"/>
            <a:ext cx="1214913" cy="90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 flipH="1">
            <a:off x="2754416" y="1686474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1513458" y="3812986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784827" y="3818962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 rot="21007650">
            <a:off x="1024989" y="1558477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792149">
            <a:off x="1156588" y="1857395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3653171" y="2429789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511507" y="1899930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929338" y="2197051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19239" y="1755253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6200000">
            <a:off x="3828538" y="3039578"/>
            <a:ext cx="3393043" cy="1191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6995071">
            <a:off x="2006812" y="4342641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07650">
            <a:off x="3456916" y="5177425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4929338" y="2196323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511507" y="1899930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511507" y="4126048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3660213" y="4337468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84456" y="5785577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295592" y="4637530"/>
            <a:ext cx="5275079" cy="1400819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6350000" y="1368911"/>
            <a:ext cx="5275079" cy="2628171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707234" y="2854591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비콘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센서 배치 구성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47290" y="2170157"/>
            <a:ext cx="4114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판단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717346" y="1755696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81629" y="5091831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로 실시간으로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하여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센서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 직접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주행함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58737" y="3239532"/>
            <a:ext cx="4215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&gt;비콘의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방향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결정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26482" y="1164514"/>
            <a:ext cx="1398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626482" y="4422020"/>
            <a:ext cx="1527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수동주행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42409" flipH="1">
            <a:off x="2487791" y="3618859"/>
            <a:ext cx="607611" cy="5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245" y="735655"/>
            <a:ext cx="238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카메라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총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>
              <a:ln w="1270"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59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 rot="16995071">
            <a:off x="7937796" y="4502161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07650">
            <a:off x="8425875" y="5402598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동작원리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161782" y="2896422"/>
            <a:ext cx="4001365" cy="345992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4717555">
            <a:off x="4712326" y="2961655"/>
            <a:ext cx="284010" cy="1955549"/>
          </a:xfrm>
          <a:prstGeom prst="downArrow">
            <a:avLst>
              <a:gd name="adj1" fmla="val 50000"/>
              <a:gd name="adj2" fmla="val 55762"/>
            </a:avLst>
          </a:prstGeom>
          <a:solidFill>
            <a:srgbClr val="FFC000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H="1">
            <a:off x="8464363" y="1480871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7223405" y="3607383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494774" y="3613359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자유형 53"/>
          <p:cNvSpPr/>
          <p:nvPr/>
        </p:nvSpPr>
        <p:spPr>
          <a:xfrm rot="21007650">
            <a:off x="6734936" y="1352874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84971" y="790167"/>
            <a:ext cx="3336328" cy="333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자유형 55"/>
          <p:cNvSpPr/>
          <p:nvPr/>
        </p:nvSpPr>
        <p:spPr>
          <a:xfrm rot="792149">
            <a:off x="6866535" y="1651792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9363118" y="2224186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7221454" y="1694327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10639285" y="1991448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129186" y="1549650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 rot="16200000">
            <a:off x="9425041" y="2947418"/>
            <a:ext cx="3393043" cy="964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 rot="16995071">
            <a:off x="7716759" y="4137038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10639285" y="1990720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7221454" y="1694327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7221454" y="3920445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9370160" y="4131865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 rot="21007650">
            <a:off x="8959795" y="5078254"/>
            <a:ext cx="2610517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308515" y="5527891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3329" y="2716326"/>
            <a:ext cx="103976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신호 강도</a:t>
            </a:r>
            <a:endParaRPr lang="en-US" altLang="ko-KR" sz="11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아래쪽 화살표 83"/>
          <p:cNvSpPr/>
          <p:nvPr/>
        </p:nvSpPr>
        <p:spPr>
          <a:xfrm rot="4717555">
            <a:off x="4780127" y="3230149"/>
            <a:ext cx="284010" cy="1955549"/>
          </a:xfrm>
          <a:prstGeom prst="downArrow">
            <a:avLst>
              <a:gd name="adj1" fmla="val 50000"/>
              <a:gd name="adj2" fmla="val 55762"/>
            </a:avLst>
          </a:prstGeom>
          <a:solidFill>
            <a:srgbClr val="FFC000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Picture 6" descr="hm-10 png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25638" r="22611" b="22535"/>
          <a:stretch/>
        </p:blipFill>
        <p:spPr bwMode="auto">
          <a:xfrm rot="20028284">
            <a:off x="7816588" y="4175363"/>
            <a:ext cx="1443850" cy="107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7284971" y="5115990"/>
            <a:ext cx="103976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신호 강도</a:t>
            </a:r>
            <a:endParaRPr lang="en-US" altLang="ko-KR" sz="11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</a:t>
            </a:r>
            <a:endParaRPr lang="ko-KR" altLang="en-US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655310" y="3374242"/>
            <a:ext cx="103976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신호 강도</a:t>
            </a:r>
            <a:endParaRPr lang="en-US" altLang="ko-KR" sz="11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" name="Picture 2" descr="갤럭시 s8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3" r="44756"/>
          <a:stretch/>
        </p:blipFill>
        <p:spPr bwMode="auto">
          <a:xfrm flipH="1">
            <a:off x="2286227" y="3582653"/>
            <a:ext cx="958259" cy="17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7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모서리가 둥근 직사각형 106"/>
          <p:cNvSpPr/>
          <p:nvPr/>
        </p:nvSpPr>
        <p:spPr>
          <a:xfrm>
            <a:off x="6321281" y="1542849"/>
            <a:ext cx="5462082" cy="4943192"/>
          </a:xfrm>
          <a:prstGeom prst="roundRect">
            <a:avLst>
              <a:gd name="adj" fmla="val 36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37535" y="1542849"/>
            <a:ext cx="5462082" cy="4943192"/>
          </a:xfrm>
          <a:prstGeom prst="roundRect">
            <a:avLst>
              <a:gd name="adj" fmla="val 36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동작원리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7027" y="4586098"/>
            <a:ext cx="4635074" cy="11796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003851" y="1294998"/>
            <a:ext cx="2552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</a:t>
            </a:r>
            <a:r>
              <a:rPr lang="ko-KR" altLang="en-US" sz="24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끊어진 길</a:t>
            </a:r>
            <a:endParaRPr lang="ko-KR" altLang="en-US" sz="24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125836" y="1312017"/>
            <a:ext cx="2038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</a:t>
            </a: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737026" y="4726354"/>
            <a:ext cx="463507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737026" y="5640754"/>
            <a:ext cx="463507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3168020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3653795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4139570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627464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8" idx="3"/>
          </p:cNvCxnSpPr>
          <p:nvPr/>
        </p:nvCxnSpPr>
        <p:spPr>
          <a:xfrm flipV="1">
            <a:off x="5113239" y="5175934"/>
            <a:ext cx="258862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89" y="2430104"/>
            <a:ext cx="2429912" cy="2908653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V="1">
            <a:off x="737026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V="1">
            <a:off x="1222801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1708576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2196470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2682245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6714018" y="4586098"/>
            <a:ext cx="4635074" cy="11796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/>
          <p:cNvCxnSpPr/>
          <p:nvPr/>
        </p:nvCxnSpPr>
        <p:spPr>
          <a:xfrm>
            <a:off x="6714017" y="4726354"/>
            <a:ext cx="463507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714017" y="5640754"/>
            <a:ext cx="463507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V="1">
            <a:off x="9145011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flipV="1">
            <a:off x="9630786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10116561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V="1">
            <a:off x="10604455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endCxn id="92" idx="3"/>
          </p:cNvCxnSpPr>
          <p:nvPr/>
        </p:nvCxnSpPr>
        <p:spPr>
          <a:xfrm flipV="1">
            <a:off x="11090230" y="5175934"/>
            <a:ext cx="258862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6714017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7199792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V="1">
            <a:off x="7685567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V="1">
            <a:off x="8173461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8659236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097" y="2273240"/>
            <a:ext cx="2429912" cy="2908653"/>
          </a:xfrm>
          <a:prstGeom prst="rect">
            <a:avLst/>
          </a:prstGeom>
        </p:spPr>
      </p:pic>
      <p:pic>
        <p:nvPicPr>
          <p:cNvPr id="5" name="Picture 2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41" b="31000"/>
          <a:stretch/>
        </p:blipFill>
        <p:spPr bwMode="auto">
          <a:xfrm rot="1715344">
            <a:off x="6878630" y="3802407"/>
            <a:ext cx="1765766" cy="18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1390411" y="4273730"/>
            <a:ext cx="1038665" cy="1638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29196">
            <a:off x="8397145" y="4118830"/>
            <a:ext cx="1002812" cy="138939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00000">
            <a:off x="2118170" y="4607081"/>
            <a:ext cx="1002812" cy="1389392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3001" flipH="1">
            <a:off x="2903215" y="4563711"/>
            <a:ext cx="764624" cy="636835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3001" flipH="1">
            <a:off x="9520841" y="4400316"/>
            <a:ext cx="764624" cy="6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동작원리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수동주행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갤럭시 s8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3" r="44756"/>
          <a:stretch/>
        </p:blipFill>
        <p:spPr bwMode="auto">
          <a:xfrm rot="15406618">
            <a:off x="1826971" y="2066410"/>
            <a:ext cx="2061779" cy="366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92955" y="2833341"/>
            <a:ext cx="3963051" cy="245751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갤럭시 s8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3" r="44756"/>
          <a:stretch/>
        </p:blipFill>
        <p:spPr bwMode="auto">
          <a:xfrm rot="5855373" flipH="1">
            <a:off x="1823041" y="2082578"/>
            <a:ext cx="2072570" cy="368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320" y="1073653"/>
            <a:ext cx="3956598" cy="473612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513247" y="1690315"/>
            <a:ext cx="2689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자이로센서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42409" flipH="1">
            <a:off x="7885291" y="3895214"/>
            <a:ext cx="607611" cy="5720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29196">
            <a:off x="5363526" y="3510381"/>
            <a:ext cx="1002812" cy="13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5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50751" y="7429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039741" y="-38910"/>
            <a:ext cx="8267168" cy="698581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5405104" y="627555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연구 개요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배경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목표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개대효과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30336" y="56599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17804" y="1579997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주제 및 연구 사례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사례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30336" y="151844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17804" y="2566377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구현기능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구현 기능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30336" y="250482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5104" y="4640609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시스템 구성도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0336" y="457905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3862" y="84366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51330" y="3146722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업무분담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업무분담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63862" y="308516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17804" y="3605198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시나리오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시스템 시나리오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0336" y="354364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63862" y="422511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51330" y="4303822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일정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수행일정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38630" y="913770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개발 환경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63862" y="537212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51330" y="5450840"/>
            <a:ext cx="48260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출처</a:t>
            </a:r>
            <a:endParaRPr lang="en-US" altLang="ko-KR" sz="20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참고 문헌 및 출처</a:t>
            </a:r>
            <a:endParaRPr lang="en-US" altLang="ko-KR" sz="110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63862" y="202357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38630" y="2093674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개발방법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05104" y="5665511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모듈 상세 설계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동작원리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플로우차트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클래스다이어그램 등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30336" y="5603955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468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349774" y="1019069"/>
            <a:ext cx="4829856" cy="56674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20562" y="1019069"/>
            <a:ext cx="4829856" cy="56674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89" y="1330686"/>
            <a:ext cx="2525483" cy="50934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플로우 차트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89713" y="834403"/>
            <a:ext cx="22305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 플로우 차트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3095" y="834403"/>
            <a:ext cx="22432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플로우 차트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45" y="1473557"/>
            <a:ext cx="4290785" cy="495054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7026" y="430453"/>
            <a:ext cx="5333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클래스다이어그램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4" y="1646609"/>
            <a:ext cx="7960302" cy="3811509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130" y="1257181"/>
            <a:ext cx="3625674" cy="45382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85" y="1257182"/>
            <a:ext cx="3625674" cy="1370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913" y="3141698"/>
            <a:ext cx="3616246" cy="26537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99710" y="5795428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액티비티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4065" y="5795428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04065" y="2450052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주행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37026" y="430453"/>
            <a:ext cx="5333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클래스다이어그램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9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9" y="1300643"/>
            <a:ext cx="3620105" cy="46630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4" y="1300643"/>
            <a:ext cx="3615916" cy="2946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89" y="1300643"/>
            <a:ext cx="3615916" cy="42627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55090" y="5779037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64280" y="5779037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1374" y="5779037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7026" y="430453"/>
            <a:ext cx="5333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클래스다이어그램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8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620" y="5610680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088867"/>
              </p:ext>
            </p:extLst>
          </p:nvPr>
        </p:nvGraphicFramePr>
        <p:xfrm>
          <a:off x="371475" y="1257533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75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checkBluetooth()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 checkBluetooth()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사용하는 핸드폰에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모듈 유무 검색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</a:p>
                    <a:p>
                      <a:pPr latinLnBrk="1"/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비활성화 중일 경우</a:t>
                      </a:r>
                      <a:r>
                        <a:rPr lang="en-US" altLang="ko-KR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승인 허용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활성화 중일 경우 </a:t>
                      </a:r>
                      <a:r>
                        <a:rPr lang="en-US" altLang="ko-KR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selectDevice()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호출</a:t>
                      </a:r>
                      <a:endParaRPr lang="ko-KR" altLang="en-US" sz="11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mBluetoothAdapter 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 BluetoothAdapter.</a:t>
                      </a:r>
                      <a:r>
                        <a:rPr lang="en-US" altLang="ko-KR" sz="1100" b="0" i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getDefaultAdapter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();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9099"/>
              </p:ext>
            </p:extLst>
          </p:nvPr>
        </p:nvGraphicFramePr>
        <p:xfrm>
          <a:off x="371475" y="3878185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759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sendData()</a:t>
                      </a:r>
                      <a:endParaRPr lang="ko-KR" altLang="en-US" sz="16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sendData(String msg)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앱에서 문자열를 입력받아 </a:t>
                      </a: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아두이노 보드로 데이터를 송신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할때 사용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executeClient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56288"/>
              </p:ext>
            </p:extLst>
          </p:nvPr>
        </p:nvGraphicFramePr>
        <p:xfrm>
          <a:off x="4230698" y="1257533"/>
          <a:ext cx="3675223" cy="2347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beginListenForData()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void beginListenForData()</a:t>
                      </a:r>
                      <a:endParaRPr lang="ko-KR" altLang="en-US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페어링 된 기기에서 </a:t>
                      </a:r>
                      <a:r>
                        <a:rPr lang="ko-KR" altLang="en-US" sz="1100" baseline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데이터를 보내는 것을 기다리는 쓰레드 생성</a:t>
                      </a:r>
                      <a:endParaRPr lang="ko-KR" altLang="en-US" sz="11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mWorkerThread=</a:t>
                      </a:r>
                      <a:r>
                        <a:rPr lang="en-US" altLang="ko-KR" sz="1100" b="0" baseline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new Thread(new Runnable() moteDevie.createRfcommSocketTose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2273"/>
              </p:ext>
            </p:extLst>
          </p:nvPr>
        </p:nvGraphicFramePr>
        <p:xfrm>
          <a:off x="4241262" y="3878185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selectDevice()</a:t>
                      </a:r>
                      <a:endParaRPr lang="ko-KR" altLang="en-US" sz="1600" kern="120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r>
                        <a:rPr lang="en-US" altLang="ko-KR" sz="1100" baseline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</a:t>
                      </a:r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electDevice()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페어링된 장치 리스트목록</a:t>
                      </a:r>
                      <a:r>
                        <a:rPr lang="ko-KR" altLang="en-US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얻어오는 함수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listItems.add(device.getName());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0774"/>
              </p:ext>
            </p:extLst>
          </p:nvPr>
        </p:nvGraphicFramePr>
        <p:xfrm>
          <a:off x="8089921" y="1257533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connectToSelectedDevice()</a:t>
                      </a:r>
                      <a:endParaRPr lang="ko-KR" altLang="en-US" sz="1600" kern="120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connectToSelectedDevice(String </a:t>
                      </a:r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selectedDeviceName)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페어링 된 기기의 이름을 입력받아 데이터 송수신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을 위한 스트림을</a:t>
                      </a:r>
                      <a:r>
                        <a:rPr lang="ko-KR" altLang="en-US" sz="11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얻는 함수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mSocket =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mRemoteDevie</a:t>
                      </a:r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.createRfcommSocketToServiceRecord(uuid);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6805"/>
              </p:ext>
            </p:extLst>
          </p:nvPr>
        </p:nvGraphicFramePr>
        <p:xfrm>
          <a:off x="8089921" y="3878185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getDeviceFromBondedList()</a:t>
                      </a:r>
                      <a:endParaRPr lang="ko-KR" altLang="en-US" sz="1600" kern="120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r>
                        <a:rPr 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getDeviceFromBondedList(String name) 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페어링 된 기기와 연결 하는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다이얼로그를 띄우고  </a:t>
                      </a: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선택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시 </a:t>
                      </a:r>
                      <a:r>
                        <a:rPr lang="en-US" altLang="ko-KR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connectToSelectedDevice()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호출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listItems.add(device.getName());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주요 함수 설명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7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1146175"/>
            <a:ext cx="6577013" cy="50442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31293" y="6352108"/>
            <a:ext cx="7898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그리는 </a:t>
            </a:r>
            <a:r>
              <a:rPr lang="en-US" altLang="ko-KR" sz="120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TOOL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사용하려는 해당 모터와 모터 드라이브 모델 동일 제품이 없어 유사한 제품으로 대체하여 그림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872" y="775946"/>
            <a:ext cx="39609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블루투스 회로도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회로도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93117"/>
            <a:ext cx="8103503" cy="48313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872" y="775946"/>
            <a:ext cx="2863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회로도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회로도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65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343" y="1277343"/>
            <a:ext cx="5726113" cy="5213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872" y="775946"/>
            <a:ext cx="2863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회로도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회로도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7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26449"/>
              </p:ext>
            </p:extLst>
          </p:nvPr>
        </p:nvGraphicFramePr>
        <p:xfrm>
          <a:off x="708019" y="1146340"/>
          <a:ext cx="10679560" cy="2593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805"/>
                <a:gridCol w="2064471"/>
                <a:gridCol w="23023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239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99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H/W</a:t>
                      </a:r>
                    </a:p>
                    <a:p>
                      <a:pPr algn="ctr" latinLnBrk="1"/>
                      <a:endParaRPr lang="en-US" altLang="ko-KR" sz="16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UNO</a:t>
                      </a:r>
                      <a:r>
                        <a:rPr lang="en-US" altLang="ko-KR" sz="1600" baseline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R3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Microcontroller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ATmega328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Operating Voltage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5V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Digital I/O Pins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 (of which 6 provide PWM output)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SRAM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KB (ATmega328)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EEPROM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KB (ATmega328)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Clock Speed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16MHz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Flash Memory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 KB (ATmega328) of which 0.5 KB used by bootloader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Analog Input Pins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 Current for 3.3V Pin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</a:t>
                      </a:r>
                      <a:r>
                        <a:rPr lang="en-US" altLang="ko-KR" sz="11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Current per I/O Pin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45250"/>
              </p:ext>
            </p:extLst>
          </p:nvPr>
        </p:nvGraphicFramePr>
        <p:xfrm>
          <a:off x="716706" y="4178632"/>
          <a:ext cx="10670873" cy="1966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269"/>
                <a:gridCol w="2057400"/>
                <a:gridCol w="2343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821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3206"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MDD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채널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채널 양방향  모터 조절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모터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전압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5V~30V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20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연속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지속 허용전류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10A (10000mA)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피크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순간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허용 전류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30A (30000mA)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(High)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3.0 ~ 5.5V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(Low)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0 ~ 0.5V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제어방식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Controll)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PWM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09" y="175030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55" y="4647309"/>
            <a:ext cx="1345996" cy="9777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095239"/>
              </p:ext>
            </p:extLst>
          </p:nvPr>
        </p:nvGraphicFramePr>
        <p:xfrm>
          <a:off x="708018" y="1499852"/>
          <a:ext cx="10679560" cy="406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32"/>
                <a:gridCol w="2047875"/>
                <a:gridCol w="2314575"/>
                <a:gridCol w="5329678"/>
              </a:tblGrid>
              <a:tr h="282443">
                <a:tc rowSpan="1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galaxy8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17" y="2623874"/>
            <a:ext cx="1834523" cy="19880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6184575" y="1446116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50550" y="1446116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4810" y="1665714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발표 </a:t>
            </a:r>
            <a:r>
              <a:rPr lang="ko-KR" altLang="en-US" sz="240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지적사항</a:t>
            </a:r>
            <a:endParaRPr lang="ko-KR" altLang="en-US" sz="24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029" y="2450566"/>
            <a:ext cx="44646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사례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 미흡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방안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 필요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회피 기술 구현 방안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알고리즘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데모를 고려한 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아이디어 정리 필요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58099" y="1665714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 사항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</a:t>
            </a:r>
          </a:p>
        </p:txBody>
      </p:sp>
      <p:sp>
        <p:nvSpPr>
          <p:cNvPr id="6" name="이등변 삼각형 5"/>
          <p:cNvSpPr/>
          <p:nvPr/>
        </p:nvSpPr>
        <p:spPr>
          <a:xfrm rot="5400000">
            <a:off x="5459365" y="3648920"/>
            <a:ext cx="989788" cy="32702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483185" y="2285351"/>
            <a:ext cx="471821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로봇틱스</a:t>
            </a:r>
            <a:r>
              <a:rPr lang="en-US" altLang="ko-KR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샤오미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코와로봇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스마트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(p5~p7)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프레임 제작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(p13~p15)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비콘과 초음파 사용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(p14)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프레임에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모터를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            </a:t>
            </a:r>
            <a:endParaRPr lang="en-US" altLang="ko-KR" sz="20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착하여</a:t>
            </a:r>
            <a:r>
              <a:rPr lang="en-US" altLang="ko-KR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이동과 장애물 판단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하는 프로           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토타입 설계하고 데모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(p13~p15)</a:t>
            </a: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5853193" y="3648919"/>
            <a:ext cx="989788" cy="3270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2994513"/>
              </p:ext>
            </p:extLst>
          </p:nvPr>
        </p:nvGraphicFramePr>
        <p:xfrm>
          <a:off x="708019" y="3373837"/>
          <a:ext cx="10679560" cy="2399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840225"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Android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윈도우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XP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맥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OS X 10.8.5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GNOME, KDE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유니티 데스크톱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우분투 또는 페도라 또는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GNU/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리눅스 데비안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운영체제 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크로스 플랫폼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500 MB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라이선스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아파치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JDK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 Development Kit (JDK) 7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 해상도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1280x800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최소 화면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458195"/>
              </p:ext>
            </p:extLst>
          </p:nvPr>
        </p:nvGraphicFramePr>
        <p:xfrm>
          <a:off x="708019" y="1427760"/>
          <a:ext cx="10679560" cy="13471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376968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Arduino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Linux, Windows, MAC OS X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1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Driver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FTDI Driver(win), DFU(MAC,Linux) </a:t>
                      </a:r>
                      <a:b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ch340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Bootloader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내장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STK500 Protocol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76" y="1704336"/>
            <a:ext cx="731567" cy="7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4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55" y="4151542"/>
            <a:ext cx="858208" cy="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6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0504" y="5219110"/>
            <a:ext cx="707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http://github.com/GnmG0908/WMC</a:t>
            </a:r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179" y="2525202"/>
            <a:ext cx="5429250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최재형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jae637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김영기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ygkim1118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김용식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Gnmg0908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박세령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parkseryoung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79" y="1119282"/>
            <a:ext cx="3816421" cy="12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1000" y="1199390"/>
            <a:ext cx="97790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Android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app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안드로이드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버전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아두이노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비콘으로부터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RSSI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신호세기를 어플리케이션으로 전달 받을 수 있도록 설계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사용자 위치 트랙킹이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불가능할 시 수동 모드의 전환 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카메라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스트리밍 환경 설계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</a:t>
            </a: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IDE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스케치 코드 작성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플랫폼 보드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R3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아두이노간 통신을 하여 각 부품의 센서 신호를 전달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배터리 효율을 높이기 위해 비콘의 저전력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 </a:t>
            </a: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endParaRPr lang="en-US" altLang="ko-KR" sz="1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센서값을 종합하여 모터의 진행상태와 방향 결정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3" y="1425575"/>
            <a:ext cx="9488488" cy="41421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4428"/>
            <a:ext cx="8486434" cy="320747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705600" y="1552575"/>
            <a:ext cx="0" cy="3648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10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8191" y="1283154"/>
            <a:ext cx="519668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카메라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mtClean="0"/>
              <a:t>http</a:t>
            </a:r>
            <a:r>
              <a:rPr lang="ko-KR" altLang="en-US"/>
              <a:t>://blog.naver.com/PostView.nhn?blogId=legends77&amp;logNo=220945354705&amp;parentCategoryNo=&amp;categoryNo=19&amp;viewDate=&amp;isShowPopularPosts=true&amp;from=search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8191" y="3146388"/>
            <a:ext cx="51966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간 통신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https://kocoafab.cc/tutorial/view/452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8191" y="4178625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모터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https</a:t>
            </a:r>
            <a:r>
              <a:rPr lang="en-US" altLang="ko-KR"/>
              <a:t>://tutorial.cytron.io/2015/04/05/using-mdd10a-with-arduino-uno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http://makeshare.org/bbs/board.php?bo_table=arduinomotor&amp;wr_id=14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46991" y="3494133"/>
            <a:ext cx="519668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hc 06]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http://deneb21.tistory.com/267</a:t>
            </a:r>
          </a:p>
          <a:p>
            <a:r>
              <a:rPr lang="en-US" altLang="ko-KR"/>
              <a:t>	   http://blog.naver.com/PostView.nhn?blogId=3demp&amp;logNo=220195739907&amp;parentCategoryNo=&amp;categoryNo=33&amp;viewDate=&amp;isShowPopularPosts=true&amp;from=search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6991" y="1268951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hm 10]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</a:t>
            </a:r>
            <a:r>
              <a:rPr lang="en-US" altLang="ko-KR"/>
              <a:t>://www.makewith.co/page/project/1004/story/2392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http://www.eduino.kr/product/detail.html?product_no=317&amp;cate_no=56&amp;display_group=1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및 출처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Picture 14" descr="GIF courtesy COWAROBOT.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8" y="2067632"/>
            <a:ext cx="3427023" cy="19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8" y="4159259"/>
            <a:ext cx="3429482" cy="19294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7" y="4144553"/>
            <a:ext cx="3429482" cy="1929441"/>
          </a:xfrm>
          <a:prstGeom prst="rect">
            <a:avLst/>
          </a:prstGeom>
        </p:spPr>
      </p:pic>
      <p:pic>
        <p:nvPicPr>
          <p:cNvPr id="14" name="Picture 2" descr="https://mblogthumb-phinf.pstatic.net/20160820_105/uponsky_1471620043181RUWfj_GIF/005.gif?type=w2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05" y="2067631"/>
            <a:ext cx="3427023" cy="19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288377" y="4837162"/>
            <a:ext cx="37822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통한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 위치추적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분실 알림</a:t>
            </a:r>
            <a:r>
              <a:rPr lang="en-US" altLang="ko-KR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잠금</a:t>
            </a:r>
            <a:endParaRPr lang="ko-KR" altLang="en-US" sz="20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291772" y="3088208"/>
            <a:ext cx="3419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밴드의 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RF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주파수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통한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endParaRPr lang="ko-KR" altLang="en-US" sz="20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91772" y="4089763"/>
            <a:ext cx="341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장애물 인지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02052" y="3049496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02052" y="4081828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2052" y="4946574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Picture 10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926742"/>
            <a:ext cx="2678614" cy="5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522120" y="206763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6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050" name="Picture 2" descr="travel mate robotics logo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876225"/>
            <a:ext cx="2052191" cy="61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7" y="2067632"/>
            <a:ext cx="3429482" cy="19290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6" y="2067632"/>
            <a:ext cx="3429482" cy="1929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7" y="4144553"/>
            <a:ext cx="3429482" cy="19290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6" y="4149725"/>
            <a:ext cx="3429482" cy="192908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384300" y="2846908"/>
            <a:ext cx="32496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적외선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이용한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94580" y="2808196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384300" y="3652094"/>
            <a:ext cx="3249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손의 모션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인지하여 주행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4580" y="3644159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384300" y="4335987"/>
            <a:ext cx="3782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통한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도난 방지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</a:t>
            </a:r>
            <a:endParaRPr lang="ko-KR" altLang="en-US" sz="20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97975" y="4312536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84300" y="5045218"/>
            <a:ext cx="1951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주행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97975" y="5014440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22120" y="206763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0" name="Picture 12" descr="motor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7" y="4145833"/>
            <a:ext cx="3429482" cy="2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motoriz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7"/>
          <a:stretch/>
        </p:blipFill>
        <p:spPr bwMode="auto">
          <a:xfrm>
            <a:off x="3841058" y="4145833"/>
            <a:ext cx="3274117" cy="192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motorize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9" y="2067632"/>
            <a:ext cx="34290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tor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57" y="2020008"/>
            <a:ext cx="3274117" cy="193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샤오미 logo 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975981"/>
            <a:ext cx="2111375" cy="5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522120" y="206763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525515" y="3128961"/>
            <a:ext cx="4039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</a:t>
            </a:r>
            <a:r>
              <a:rPr lang="en-US" altLang="ko-KR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전동 스쿠터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35795" y="3090249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522120" y="4618040"/>
            <a:ext cx="3782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연동한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가방 실시간 추적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525515" y="3871269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손쉬운 운전 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35795" y="3863334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35795" y="4594589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8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라덴 캐리어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 bwMode="auto">
          <a:xfrm>
            <a:off x="0" y="2527308"/>
            <a:ext cx="4286250" cy="43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1510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구현 기능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원호 3"/>
          <p:cNvSpPr/>
          <p:nvPr/>
        </p:nvSpPr>
        <p:spPr>
          <a:xfrm rot="1800000">
            <a:off x="1470356" y="1899255"/>
            <a:ext cx="2489200" cy="2489200"/>
          </a:xfrm>
          <a:prstGeom prst="arc">
            <a:avLst/>
          </a:prstGeom>
          <a:ln w="28575">
            <a:solidFill>
              <a:srgbClr val="1C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800000">
            <a:off x="1818246" y="2180783"/>
            <a:ext cx="1812470" cy="1931340"/>
          </a:xfrm>
          <a:prstGeom prst="arc">
            <a:avLst/>
          </a:prstGeom>
          <a:ln w="28575">
            <a:solidFill>
              <a:srgbClr val="4CD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/>
          <p:cNvSpPr/>
          <p:nvPr/>
        </p:nvSpPr>
        <p:spPr>
          <a:xfrm rot="1800000">
            <a:off x="1210096" y="1588672"/>
            <a:ext cx="3067054" cy="3067054"/>
          </a:xfrm>
          <a:prstGeom prst="arc">
            <a:avLst/>
          </a:prstGeom>
          <a:ln w="28575">
            <a:solidFill>
              <a:srgbClr val="00D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/>
          <p:cNvSpPr/>
          <p:nvPr/>
        </p:nvSpPr>
        <p:spPr>
          <a:xfrm rot="1800000">
            <a:off x="2094834" y="2502093"/>
            <a:ext cx="1243782" cy="1300150"/>
          </a:xfrm>
          <a:prstGeom prst="arc">
            <a:avLst/>
          </a:prstGeom>
          <a:ln w="28575">
            <a:solidFill>
              <a:srgbClr val="64D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84920" y="1857040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센서와 </a:t>
            </a:r>
            <a:r>
              <a:rPr lang="ko-KR" altLang="en-US" sz="3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r>
              <a:rPr lang="ko-KR" altLang="en-US" sz="24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4920" y="3057369"/>
            <a:ext cx="53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초음파 센서를 손잡이에 부착하여 장애물 자각한다</a:t>
            </a:r>
            <a:endParaRPr lang="en-US" altLang="ko-KR" sz="12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카메라를 통해 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openCV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를 사용해 주인을 따라 가도록 주행을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84920" y="4129228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ko-KR" altLang="en-US" sz="36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84920" y="5275534"/>
            <a:ext cx="566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휴대폰 내의 자이로 센서를 이용하여 직관적인 주행이 가능하도록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66982" y="1793956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6982" y="4044751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1978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splash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5428" y="4442352"/>
            <a:ext cx="2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SMART CARY</a:t>
            </a:r>
            <a:endParaRPr lang="ko-KR" altLang="en-US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88" y="2195105"/>
            <a:ext cx="2181443" cy="2181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2687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3278238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5" y="1003300"/>
            <a:ext cx="3134935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7236</TotalTime>
  <Words>1662</Words>
  <Application>Microsoft Office PowerPoint</Application>
  <PresentationFormat>와이드스크린</PresentationFormat>
  <Paragraphs>511</Paragraphs>
  <Slides>36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나눔고딕</vt:lpstr>
      <vt:lpstr>Wingdings</vt:lpstr>
      <vt:lpstr>맑은 고딕 Semilight</vt:lpstr>
      <vt:lpstr>나눔바른고딕 UltraLight</vt:lpstr>
      <vt:lpstr>나눔바른고딕 Light</vt:lpstr>
      <vt:lpstr>맑은 고딕</vt:lpstr>
      <vt:lpstr>나눔스퀘어 Bold</vt:lpstr>
      <vt:lpstr>Microsoft JhengHei UI Light</vt:lpstr>
      <vt:lpstr>HY나무L</vt:lpstr>
      <vt:lpstr>나눔스퀘어</vt:lpstr>
      <vt:lpstr>나눔스퀘어 ExtraBold</vt:lpstr>
      <vt:lpstr>08서울남산체 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박세령</cp:lastModifiedBy>
  <cp:revision>277</cp:revision>
  <dcterms:created xsi:type="dcterms:W3CDTF">2017-09-24T09:27:15Z</dcterms:created>
  <dcterms:modified xsi:type="dcterms:W3CDTF">2018-02-21T22:30:59Z</dcterms:modified>
</cp:coreProperties>
</file>